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20"/>
  </p:notesMasterIdLst>
  <p:sldIdLst>
    <p:sldId id="256" r:id="rId6"/>
    <p:sldId id="269" r:id="rId7"/>
    <p:sldId id="272" r:id="rId8"/>
    <p:sldId id="265" r:id="rId9"/>
    <p:sldId id="266" r:id="rId10"/>
    <p:sldId id="271" r:id="rId11"/>
    <p:sldId id="270" r:id="rId12"/>
    <p:sldId id="268" r:id="rId13"/>
    <p:sldId id="275" r:id="rId14"/>
    <p:sldId id="274" r:id="rId15"/>
    <p:sldId id="273" r:id="rId16"/>
    <p:sldId id="276" r:id="rId17"/>
    <p:sldId id="262" r:id="rId18"/>
    <p:sldId id="263" r:id="rId19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92F4B9-966D-465D-AF43-753CE8F4652C}" v="45" dt="2025-09-12T13:24:33.6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D70B4-60B1-4F7A-BAE0-FA860C637F9B}" type="datetimeFigureOut">
              <a:rPr lang="en-KE" smtClean="0"/>
              <a:t>11/09/2025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D15B8-284F-4A6B-AFCB-E0B4680BBEE3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13866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et.or.ke/index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et.or.ke/index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URL </a:t>
            </a:r>
            <a:r>
              <a:rPr lang="en-US" sz="1800" b="0" i="0" u="sng" strike="noStrike" dirty="0">
                <a:solidFill>
                  <a:srgbClr val="0000FF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  <a:hlinkClick r:id="rId3"/>
              </a:rPr>
              <a:t>http://www.kenet.or.ke/index.html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Sends a request to kenet.or.ke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sends index.html to your browser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95420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FEDBE-57EA-CCF5-8D1C-3450933C1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4E84FD-CB85-CB29-51D8-3F3F7322C5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6C01FC-24BB-6A2E-4AD1-382AA0BEA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URL’s beginning with HTTPS indicate that the connection is encrypted using SSL.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DAA15-AE52-7B36-C78F-EA940AB860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3851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84581-94F4-1947-B792-EA0B837C9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E9E5DF-E151-B74A-6BFF-74AC12CA2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A82BF6-A5CE-A1E2-3CF8-D4A34180A9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URL’s beginning with HTTPS indicate that the connection is encrypted using SSL.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4D3AE-219C-32C1-B32F-710899638D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362964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59CDF-E4E0-5585-3125-CDCAE0687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C136B7-BB2B-4C34-83C1-AB317361C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EDBDCC-24A3-79E2-5A2C-B37790DD89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URL’s beginning with HTTPS indicate that the connection is encrypted using SSL.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6B225-BB2E-B37F-C96B-6C4D9A628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987609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https://wiki.geant.org/pages/viewpage.action?pageId=121346284</a:t>
            </a:r>
          </a:p>
          <a:p>
            <a:r>
              <a:rPr lang="en-GB"/>
              <a:t>https://confluence.terena.org/display/H2eduroam/Devices+that+are+compatible+with+eduroam</a:t>
            </a:r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13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90683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4CCEFB-9AD4-477B-7600-F191C1053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37D7D-3888-465B-5FD2-D9B9B36230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73BF21-DA24-0D7A-FEB3-8BF13BD57F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+mj-lt"/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Rules for transferring files (text, images, sound video and other multimedia files on the world wide web.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URL </a:t>
            </a:r>
            <a:r>
              <a:rPr lang="en-US" sz="1800" b="0" i="0" u="sng" strike="noStrike" dirty="0">
                <a:solidFill>
                  <a:srgbClr val="0000FF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  <a:hlinkClick r:id="rId3"/>
              </a:rPr>
              <a:t>http://www.kenet.or.ke/index.html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Sends a request to kenet.or.ke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  <a:p>
            <a:pPr algn="l" rtl="0" fontAlgn="base"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Garamond" panose="02020404030301010803" pitchFamily="18" charset="0"/>
              </a:rPr>
              <a:t>sends index.html to your browser</a:t>
            </a:r>
            <a:endParaRPr lang="en-US" b="0" i="0" dirty="0">
              <a:solidFill>
                <a:srgbClr val="000000"/>
              </a:solidFill>
              <a:effectLst/>
              <a:highlight>
                <a:srgbClr val="F5F5F5"/>
              </a:highlight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E5CD1-CA58-6DB0-4EB4-BA157F4D2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39092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C06D6-261F-994C-90C1-0C05D27D7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EC0C10-FEDC-A595-CB5B-E7F39A79E8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B63381-B0EC-D576-0F5B-CA8EF2EC1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68AC27-1ED4-1F81-8356-7CF1A5CD46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6107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E6BB9-15D7-47A3-E128-B1F01F48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7D2B4-2AE1-85AE-4239-A47BA43094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BD9452-3431-DFCF-647D-D62B9D89C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AB772-AD70-30BA-FDA7-D066D72524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4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51742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ACD8A-15FE-965E-B455-FADC138D3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D21492-D751-6B9A-52BB-31E1E72F3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61BBEF-C0E2-2325-612F-44E8D08DF5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server block configurations are often in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/nginx/sites-available/default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 other files within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/nginx/sites-available/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that are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symlinked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/nginx/sites-enabled/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10EC7-9BC7-AD4F-AFAD-8D405A0CB0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5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80959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426B4-6E0A-734F-CA29-089790A70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502504-887B-C572-7750-08F41B671D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2D0F19-0B8B-9931-2291-9E299DD66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server block configurations are often in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/nginx/sites-available/default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 other files within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/nginx/sites-available/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that are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symlinked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 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/nginx/sites-enabled/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EDC9E-BA72-8A5A-A3FF-60D8F6320B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31877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50B3A-9DE2-C944-A596-E9E5B2827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02D791-2A02-5D26-2C56-674450F31C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495607-089B-F5F5-88E9-E0A082D532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ServerName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specifies a hostname and port number for the server</a:t>
            </a: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DocumentRoot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contains HTML files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Garamond" panose="02020404030301010803" pitchFamily="18" charset="0"/>
              </a:rPr>
              <a:t>&lt;VirtualHost&gt; and &lt;/VirtualHost&gt; tags create a container outlining the characteristics of a virtual host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Garamond" panose="02020404030301010803" pitchFamily="18" charset="0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391D-8514-C5FE-3051-C543D1F307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46930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2BD3B-7A91-D6C1-5FBA-8B5769C11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9496C1-A4F8-C514-840D-1D404679F2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AC532B-8D54-E2CD-84C5-221E612A4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URL’s beginning with HTTPS indicate that the connection is encrypted using SSL.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F68CC-4B45-8E71-0243-780B20F3B6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501472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10370-66A5-E25C-E777-35C61F524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21E05B-8851-4E3F-FD6E-E39F9271A6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A2E7DD-0F16-F2F6-0F22-249625862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URL’s beginning with HTTPS indicate that the connection is encrypted using SSL.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1AFB1-101D-A676-395F-13224D0324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15B8-284F-4A6B-AFCB-E0B4680BBEE3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7557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11/09/2025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11/09/2025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apache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n.wikipedia.org/wiki/File:1258X489_How-SSL-Certificates-Work.jpg" TargetMode="External"/><Relationship Id="rId5" Type="http://schemas.openxmlformats.org/officeDocument/2006/relationships/hyperlink" Target="http://www.101hacker.com/" TargetMode="Externa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example.com/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3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Ms. Anne Inapat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Sr. Systems Administrator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KENET</a:t>
            </a:r>
          </a:p>
          <a:p>
            <a:pPr algn="ctr"/>
            <a:r>
              <a:rPr lang="en-US" b="1">
                <a:solidFill>
                  <a:srgbClr val="7030A0"/>
                </a:solidFill>
                <a:latin typeface="Arial" charset="0"/>
              </a:rPr>
              <a:t>ainapat@kenet.or.ke </a:t>
            </a: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4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928191" y="1808751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3200" b="1" dirty="0">
                <a:solidFill>
                  <a:schemeClr val="bg1"/>
                </a:solidFill>
              </a:rPr>
              <a:t>Publishing and Securing Web, DNS, and Mail Services </a:t>
            </a:r>
            <a:endParaRPr lang="en-US" sz="3200" b="1" strike="noStrike" spc="-1" dirty="0">
              <a:solidFill>
                <a:schemeClr val="bg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1655A-E94D-1A1C-F8DD-40EF5CDE2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D417EBAD-024D-6B35-5AA8-42F5661C777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F6CFDCBA-D0B7-5BF7-5BBC-E8B1B19A695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AD7ED3D0-5957-7776-8645-0007ECF8491A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040FF51E-1BAA-EA61-EB5D-148BE7643B0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E0BE4395-616B-194D-459A-ECD72A8C44D0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7857DC-41B5-C9D9-826E-D555C0732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 anchor="ctr">
            <a:noAutofit/>
          </a:bodyPr>
          <a:lstStyle/>
          <a:p>
            <a: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 </a:t>
            </a:r>
            <a:r>
              <a:rPr lang="en-GB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How Does SSL Work?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11CF0-A4B6-80DE-2208-C2B1E5BF294F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25422B-C37E-8C36-2B59-F9FF7637229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endParaRPr lang="en-KE" sz="2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0B1D3A-3BDF-828C-7884-DB0137E74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2588"/>
            <a:ext cx="9144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58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C8926-0CAC-D87D-9514-6674BC3C6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D356B8BA-1008-18C0-56BA-89E81965EB8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78FF8C7E-A613-FF57-FC25-DD1A2F96E26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E9BC5D84-89FD-3DC9-9169-C37F070F4E8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CD55DF83-3D68-4092-9342-94802EEF591C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7484AE27-05E6-11A7-C053-1A1A24CDECDB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61FF7B-D134-F065-53A0-B7196E166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714600"/>
          </a:xfrm>
        </p:spPr>
        <p:txBody>
          <a:bodyPr lIns="0" tIns="0" rIns="0" bIns="0" anchor="ctr">
            <a:noAutofit/>
          </a:bodyPr>
          <a:lstStyle/>
          <a:p>
            <a:b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Certificate Authority (CA)</a:t>
            </a:r>
            <a:br>
              <a:rPr lang="en-KE" dirty="0">
                <a:latin typeface="Garamond" panose="02020404030301010803" pitchFamily="18" charset="0"/>
              </a:rPr>
            </a:b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90E493-9B88-905F-3924-802C7B8606B0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8C6A0D-33C8-217B-04D0-9A46E31F2B4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088136"/>
            <a:ext cx="8229240" cy="6036564"/>
          </a:xfrm>
        </p:spPr>
        <p:txBody>
          <a:bodyPr>
            <a:noAutofit/>
          </a:bodyPr>
          <a:lstStyle/>
          <a:p>
            <a:r>
              <a:rPr lang="en-GB" altLang="en-KE" sz="2400" dirty="0">
                <a:latin typeface="Garamond" panose="02020404030301010803" pitchFamily="18" charset="0"/>
              </a:rPr>
              <a:t>CA is a trusted entity that issues digital certificates which cryptographically link an entity with a public key.</a:t>
            </a:r>
          </a:p>
          <a:p>
            <a:r>
              <a:rPr lang="en-GB" altLang="en-KE" sz="2400" dirty="0">
                <a:latin typeface="Garamond" panose="02020404030301010803" pitchFamily="18" charset="0"/>
              </a:rPr>
              <a:t>A CA verifies an applicant’s details so that third parties can trust the info in the certs..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Enrollment with a CA</a:t>
            </a:r>
            <a:endParaRPr lang="en-GB" altLang="en-KE" sz="2400" b="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r>
              <a:rPr lang="en-US" sz="2400" dirty="0">
                <a:latin typeface="Garamond" panose="02020404030301010803" pitchFamily="18" charset="0"/>
              </a:rPr>
              <a:t>Create a key pair; done so that CA doesn't learn your private key</a:t>
            </a:r>
            <a:endParaRPr lang="en-US" sz="2400" b="1" dirty="0">
              <a:latin typeface="Garamond" panose="02020404030301010803" pitchFamily="18" charset="0"/>
            </a:endParaRPr>
          </a:p>
          <a:p>
            <a:r>
              <a:rPr lang="en-US" sz="2400" dirty="0">
                <a:latin typeface="Garamond" panose="02020404030301010803" pitchFamily="18" charset="0"/>
              </a:rPr>
              <a:t>Generate a </a:t>
            </a:r>
            <a:r>
              <a:rPr lang="en-US" sz="2400" dirty="0">
                <a:solidFill>
                  <a:schemeClr val="accent2"/>
                </a:solidFill>
                <a:latin typeface="Garamond" panose="02020404030301010803" pitchFamily="18" charset="0"/>
              </a:rPr>
              <a:t>certificate signing request (CSR)</a:t>
            </a:r>
            <a:r>
              <a:rPr lang="en-US" sz="2400" dirty="0">
                <a:latin typeface="Garamond" panose="02020404030301010803" pitchFamily="18" charset="0"/>
              </a:rPr>
              <a:t>; it contains your identity 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Send the CSR to a CA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The CA verifies your identity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The CA signs your key, thus creating a certificate, and sends certificate to you</a:t>
            </a:r>
          </a:p>
          <a:p>
            <a:endParaRPr lang="en-KE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176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51CF1-212A-ADAE-9E64-C5E53F502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5CB17794-07C1-1683-DD1E-CC29EA3E0A2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8C8B082B-EAC3-A626-4FFF-53CDE81261D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6E82A708-2BDA-8A13-A60D-5F96B575D64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CBA11C97-FAEE-D636-81EA-321FD3EAA88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C7E04665-6D91-1347-1F77-DCAF7FD72F06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DF6FAF-48AB-E1BD-DB77-EB418D7CA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814536"/>
          </a:xfrm>
        </p:spPr>
        <p:txBody>
          <a:bodyPr lIns="0" tIns="0" rIns="0" bIns="0" anchor="ctr">
            <a:noAutofit/>
          </a:bodyPr>
          <a:lstStyle/>
          <a:p>
            <a:b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</a:br>
            <a:r>
              <a:rPr lang="en-GB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Let’s Encrypt</a:t>
            </a:r>
            <a:br>
              <a:rPr lang="en-KE" dirty="0">
                <a:latin typeface="Garamond" panose="02020404030301010803" pitchFamily="18" charset="0"/>
              </a:rPr>
            </a:b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E615EC-C160-E6AF-9390-C4B707F8D8D0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A008F7-796E-5526-8FBC-36F54E2D0F7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088136"/>
            <a:ext cx="8229240" cy="603656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 panose="02020404030301010803" pitchFamily="18" charset="0"/>
              </a:rPr>
              <a:t>Let’s Encrypt is a Python-based utility that works alongside Apache/Nginx to automatically obtain a certificate and convert a website to HTTPS.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 panose="02020404030301010803" pitchFamily="18" charset="0"/>
              </a:rPr>
              <a:t>Certs valid for 90 days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latin typeface="Garamond" panose="02020404030301010803" pitchFamily="18" charset="0"/>
              </a:rPr>
              <a:t>Certbot</a:t>
            </a:r>
            <a:r>
              <a:rPr lang="en-GB" sz="2800" dirty="0">
                <a:latin typeface="Garamond" panose="02020404030301010803" pitchFamily="18" charset="0"/>
              </a:rPr>
              <a:t> handles the renewal process automatically by making requests to Let's </a:t>
            </a:r>
            <a:r>
              <a:rPr lang="en-GB" sz="2800" dirty="0" err="1">
                <a:latin typeface="Garamond" panose="02020404030301010803" pitchFamily="18" charset="0"/>
              </a:rPr>
              <a:t>Encrypt's</a:t>
            </a:r>
            <a:r>
              <a:rPr lang="en-GB" sz="2800" dirty="0">
                <a:latin typeface="Garamond" panose="02020404030301010803" pitchFamily="18" charset="0"/>
              </a:rPr>
              <a:t> CA to renew certificates nearing expiration</a:t>
            </a:r>
          </a:p>
          <a:p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Why use Let’s Encrypt?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 panose="02020404030301010803" pitchFamily="18" charset="0"/>
              </a:rPr>
              <a:t>Zero cost: It is free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 panose="02020404030301010803" pitchFamily="18" charset="0"/>
              </a:rPr>
              <a:t>Automated: Process of obtaining and renewing certs is automated.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Garamond" panose="02020404030301010803" pitchFamily="18" charset="0"/>
              </a:rPr>
              <a:t>Open: Automatic Certificate Management Environment (ACME) protocol used is an open standard</a:t>
            </a:r>
          </a:p>
          <a:p>
            <a:endParaRPr lang="en-GB" sz="2800" dirty="0">
              <a:latin typeface="Garamond" panose="02020404030301010803" pitchFamily="18" charset="0"/>
            </a:endParaRPr>
          </a:p>
          <a:p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57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D2AEC-9FCC-C473-A1B5-7795EDA5B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7030A0"/>
                </a:solidFill>
              </a:rPr>
              <a:t>Sources</a:t>
            </a:r>
            <a:endParaRPr lang="en-KE" sz="2800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805BD-29DC-C347-8521-8B220D06556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488239"/>
            <a:ext cx="8229240" cy="4533419"/>
          </a:xfrm>
        </p:spPr>
        <p:txBody>
          <a:bodyPr>
            <a:normAutofit/>
          </a:bodyPr>
          <a:lstStyle/>
          <a:p>
            <a:r>
              <a:rPr lang="en-US" sz="2000" i="1" dirty="0">
                <a:latin typeface="+mn-lt"/>
                <a:ea typeface="Calibri" panose="020F0502020204030204" pitchFamily="34" charset="0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http://www.101hacker.com</a:t>
            </a:r>
            <a:endParaRPr lang="en-US" sz="2000" i="1" dirty="0">
              <a:latin typeface="+mn-lt"/>
              <a:ea typeface="Calibri" panose="020F0502020204030204" pitchFamily="34" charset="0"/>
              <a:cs typeface="Arial"/>
            </a:endParaRPr>
          </a:p>
          <a:p>
            <a:r>
              <a:rPr lang="en-US" sz="2000" i="1" dirty="0">
                <a:latin typeface="+mn-lt"/>
                <a:ea typeface="Calibri" panose="020F0502020204030204" pitchFamily="34" charset="0"/>
                <a:cs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https://en.wikipedia.org/wiki/File:1258X489_How-SSL-Certificates-Work.jpg</a:t>
            </a:r>
            <a:endParaRPr lang="en-US" sz="2000" i="1" dirty="0">
              <a:latin typeface="+mn-lt"/>
              <a:ea typeface="Calibri" panose="020F0502020204030204" pitchFamily="34" charset="0"/>
              <a:cs typeface="Arial"/>
            </a:endParaRPr>
          </a:p>
          <a:p>
            <a:r>
              <a:rPr lang="en-US" sz="2000" i="1" dirty="0">
                <a:latin typeface="+mn-lt"/>
                <a:ea typeface="Calibri" panose="020F0502020204030204" pitchFamily="34" charset="0"/>
                <a:cs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https://www.apache.org/</a:t>
            </a:r>
            <a:endParaRPr lang="en-US" sz="2000" i="1" dirty="0">
              <a:latin typeface="+mn-lt"/>
              <a:ea typeface="Calibri" panose="020F0502020204030204" pitchFamily="34" charset="0"/>
              <a:cs typeface="Arial"/>
            </a:endParaRPr>
          </a:p>
          <a:p>
            <a:r>
              <a:rPr lang="en-US" sz="2000" i="1" dirty="0">
                <a:latin typeface="+mn-lt"/>
                <a:ea typeface="Calibri" panose="020F0502020204030204" pitchFamily="34" charset="0"/>
                <a:cs typeface="Arial"/>
              </a:rPr>
              <a:t>https://nginx.org/en/</a:t>
            </a:r>
          </a:p>
          <a:p>
            <a:r>
              <a:rPr lang="en-US" sz="2000" i="1" dirty="0">
                <a:latin typeface="+mn-lt"/>
                <a:ea typeface="Calibri" panose="020F0502020204030204" pitchFamily="34" charset="0"/>
                <a:cs typeface="Arial"/>
              </a:rPr>
              <a:t>https://letsencrypt.org/</a:t>
            </a:r>
          </a:p>
          <a:p>
            <a:endParaRPr lang="en-KE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13D5F-C558-6FF3-DD5D-993A3E410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B0B68A39-D188-C9F5-EC99-433C9028223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9724" y="1595254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E52A579D-87C6-37B0-B14E-94FBF48EF2C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CF22DD16-A8B9-FD91-0CD4-E331D2EA1BF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3F0156BA-39DE-A9D2-1C5C-EAAD59A8008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2C37AF57-2535-1AC1-536E-A8FB5FE4D488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7BB1E4-08BF-941C-29F3-62AB99D5D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WEB SERVER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14F0B6-D036-8808-78C9-609C0FE15A9C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C0519-64B4-8775-A201-A1315950A99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Garamond"/>
              </a:rPr>
              <a:t>Delivers web content to users over the internet.</a:t>
            </a:r>
            <a:endParaRPr lang="en-US" sz="3000" dirty="0">
              <a:latin typeface="Garamond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Garamond"/>
              </a:rPr>
              <a:t>Processes requests via HTTP.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Garamond"/>
              </a:rPr>
              <a:t>HTTP – standard for Web browsers and servers to communicate. HTTP clients (such as Web browsers) and servers communicate via HTTP request and response messages.</a:t>
            </a:r>
            <a:endParaRPr lang="en-US" sz="3000" dirty="0">
              <a:latin typeface="Garamond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Garamond"/>
              </a:rPr>
              <a:t>Every Web server has an IP address and possibly a domain name.</a:t>
            </a:r>
          </a:p>
          <a:p>
            <a:pPr marL="742950" indent="-742950">
              <a:buAutoNum type="arabicPeriod"/>
            </a:pPr>
            <a:endParaRPr lang="en-US" sz="3000" dirty="0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946491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B32C0-53FE-86CC-8F46-F67537C3B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DBC48998-287F-634B-232C-2A639BCBE6D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8BA3F846-05CD-2DCE-EEDF-C8E0F1A8BF2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31C4108D-96E5-020D-ED85-FD46FE1D7EF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3D622392-11D6-FA90-7806-D4B179287FB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4CAB9B49-CCD7-3270-C844-BC98B09DA473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B357B51-8273-9769-DFD1-E8CF275E7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STRUCTURE OF WEB SERVER</a:t>
            </a:r>
            <a:endParaRPr lang="en-KE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632FF2-A331-168C-E7F2-68F73E36C6B8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27061D-26AE-8D29-B58F-E76A94B263A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19340"/>
            <a:ext cx="8229600" cy="4609291"/>
          </a:xfrm>
        </p:spPr>
        <p:txBody>
          <a:bodyPr lIns="0" tIns="0" rIns="0" bIns="0" anchor="ctr"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742950" indent="-742950">
              <a:buAutoNum type="arabicPeriod"/>
            </a:pPr>
            <a:r>
              <a:rPr lang="en-US" sz="2800" dirty="0">
                <a:latin typeface="Garamond"/>
              </a:rPr>
              <a:t>Client sends request to server.</a:t>
            </a:r>
          </a:p>
          <a:p>
            <a:pPr marL="742950" indent="-742950">
              <a:buAutoNum type="arabicPeriod"/>
            </a:pPr>
            <a:r>
              <a:rPr lang="en-US" sz="2800" dirty="0">
                <a:latin typeface="Garamond"/>
              </a:rPr>
              <a:t>Server accepts the request and then process it.</a:t>
            </a:r>
          </a:p>
          <a:p>
            <a:pPr marL="742950" indent="-742950">
              <a:buAutoNum type="arabicPeriod"/>
            </a:pPr>
            <a:r>
              <a:rPr lang="en-US" sz="2800" dirty="0">
                <a:latin typeface="Garamond"/>
              </a:rPr>
              <a:t>Server sends back the request to the client.</a:t>
            </a:r>
          </a:p>
        </p:txBody>
      </p:sp>
      <p:pic>
        <p:nvPicPr>
          <p:cNvPr id="4" name="Picture 3" descr="What is a web server? - Learn web ...">
            <a:extLst>
              <a:ext uri="{FF2B5EF4-FFF2-40B4-BE49-F238E27FC236}">
                <a16:creationId xmlns:a16="http://schemas.microsoft.com/office/drawing/2014/main" id="{CFD6F27B-B8CF-84DF-51A0-1DF7687B5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708" y="1937618"/>
            <a:ext cx="5531149" cy="184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58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6088F-4B82-7289-BEA4-7F32F3A6E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4CDCDF9B-24BB-EEC3-0212-CBCF1DF760B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67AA6E35-DA53-132E-309C-F113CD77394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21C6B20E-ACDF-0CD4-8A7A-8CC2CBB4257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48628AC2-127E-B35E-3D3F-EA68F2EBA68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1E404397-0890-BCFD-33BD-B846A0A1FC12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EC855F-97E4-E229-9291-0785931E1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Apache/ Nginx (Engine-X)</a:t>
            </a:r>
            <a:br>
              <a:rPr lang="en-KE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</a:br>
            <a:endParaRPr lang="en-KE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86AB9-6203-B931-5A77-6103552E7099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AFDC30-CC80-A379-7A80-B9292C2B3EE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104901"/>
            <a:ext cx="8229600" cy="5824020"/>
          </a:xfrm>
        </p:spPr>
        <p:txBody>
          <a:bodyPr>
            <a:no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Most common open-source web servers.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Utilize TCP port 80 by default.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Apache: excels in environments requiring flexible, directory-level configuration and native handling of dynamic content.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Nginx: preferred choice for high-performance static content delivery, handling numerous concurrent connections, and acting as a reverse proxy or load balancer.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Apache uses the apache2.conf file for managing configuration data and nginx, </a:t>
            </a:r>
            <a:r>
              <a:rPr lang="en-GB" altLang="en-US" sz="2800" dirty="0" err="1">
                <a:latin typeface="Garamond" panose="02020404030301010803" pitchFamily="18" charset="0"/>
              </a:rPr>
              <a:t>nginx.conf</a:t>
            </a:r>
            <a:r>
              <a:rPr lang="en-GB" altLang="en-US" sz="2800" dirty="0">
                <a:latin typeface="Garamond" panose="02020404030301010803" pitchFamily="18" charset="0"/>
              </a:rPr>
              <a:t>.</a:t>
            </a:r>
          </a:p>
          <a:p>
            <a:pPr marL="457200" lvl="1" indent="0">
              <a:buNone/>
            </a:pPr>
            <a:endParaRPr lang="en-GB" altLang="en-US" sz="2800" dirty="0">
              <a:latin typeface="Garamond" panose="02020404030301010803" pitchFamily="18" charset="0"/>
            </a:endParaRPr>
          </a:p>
          <a:p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59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AF9EB-7CAF-0A97-DD77-9989D0352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F9C4A848-7AE8-AEB9-86BA-2FD76222B4A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8EEFFA1E-0CE9-BE2C-5B11-056822B382F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F0C6236B-E54A-EC7F-2B9B-B5C905F1163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E5E37519-AB6D-5A14-9A50-AAD3EDDAB1C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6020A7F7-0DCF-397F-CADA-4DFA745E6EBD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CE26CF-2D22-A235-EA7B-4B714CEEF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19680"/>
            <a:ext cx="8229240" cy="40752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Apache binding to both IPv4 and IPv6</a:t>
            </a:r>
            <a:br>
              <a:rPr lang="en-KE" dirty="0"/>
            </a:br>
            <a:endParaRPr lang="en-K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6AD31-90FC-9578-F238-6B6A5463370E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F2DB2D-00BB-B5ED-104D-5B7C546B3A0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5456237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Garamond" panose="02020404030301010803" pitchFamily="18" charset="0"/>
              </a:rPr>
              <a:t>To bind Apache to IPv6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Modify the </a:t>
            </a:r>
            <a:r>
              <a:rPr lang="en-US" sz="2800" dirty="0" err="1">
                <a:latin typeface="Garamond" panose="02020404030301010803" pitchFamily="18" charset="0"/>
              </a:rPr>
              <a:t>ports.conf</a:t>
            </a:r>
            <a:r>
              <a:rPr lang="en-US" sz="2800" dirty="0">
                <a:latin typeface="Garamond" panose="02020404030301010803" pitchFamily="18" charset="0"/>
              </a:rPr>
              <a:t> file and potentially your virtual host configurations. Edit </a:t>
            </a:r>
            <a:r>
              <a:rPr lang="en-US" sz="2800" dirty="0" err="1">
                <a:latin typeface="Garamond" panose="02020404030301010803" pitchFamily="18" charset="0"/>
              </a:rPr>
              <a:t>ports.conf</a:t>
            </a:r>
            <a:r>
              <a:rPr lang="en-US" sz="2800" dirty="0">
                <a:latin typeface="Garamond" panose="02020404030301010803" pitchFamily="18" charset="0"/>
              </a:rPr>
              <a:t>.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     </a:t>
            </a:r>
            <a:r>
              <a:rPr lang="en-US" sz="2800" dirty="0" err="1">
                <a:latin typeface="Garamond" panose="02020404030301010803" pitchFamily="18" charset="0"/>
              </a:rPr>
              <a:t>sudo</a:t>
            </a:r>
            <a:r>
              <a:rPr lang="en-US" sz="2800" dirty="0">
                <a:latin typeface="Garamond" panose="02020404030301010803" pitchFamily="18" charset="0"/>
              </a:rPr>
              <a:t> nano /</a:t>
            </a:r>
            <a:r>
              <a:rPr lang="en-US" sz="2800" dirty="0" err="1">
                <a:latin typeface="Garamond" panose="02020404030301010803" pitchFamily="18" charset="0"/>
              </a:rPr>
              <a:t>etc</a:t>
            </a:r>
            <a:r>
              <a:rPr lang="en-US" sz="2800" dirty="0">
                <a:latin typeface="Garamond" panose="02020404030301010803" pitchFamily="18" charset="0"/>
              </a:rPr>
              <a:t>/apache2/</a:t>
            </a:r>
            <a:r>
              <a:rPr lang="en-US" sz="2800" dirty="0" err="1">
                <a:latin typeface="Garamond" panose="02020404030301010803" pitchFamily="18" charset="0"/>
              </a:rPr>
              <a:t>ports.conf</a:t>
            </a:r>
            <a:endParaRPr lang="en-US" sz="2800" dirty="0"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To enable Apache to listen on all available IPv4 and IPv6 addresses for port 80 (HTTP):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	Listen:80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	Listen [::]:80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For HTTPS (port 443):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	Listen:443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 	Listen [::]:443</a:t>
            </a:r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12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53FD3-AB85-6456-4739-831C528F6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65518598-7B31-6C3D-F60F-8E96F9824C6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3899B40F-0725-3663-E5E6-11C587D2F65C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73617096-E928-B086-5736-C58E4E7D6B7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D6C87D9C-3040-3630-C4E0-00F5386138D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B97F9329-A0B7-59B1-FCE0-40F6004E30AC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EC359-017B-33FE-F1A6-81CA07C5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6000"/>
            <a:ext cx="8229240" cy="1224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Nginx binding to both IPv4 and IPv6</a:t>
            </a:r>
            <a:br>
              <a:rPr lang="en-KE" dirty="0"/>
            </a:br>
            <a:endParaRPr lang="en-K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C2A531-1B60-0AFD-E088-060E685CB83E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369125-4022-F2DF-B5C6-D5F5A52C565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4430077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Garamond" panose="02020404030301010803" pitchFamily="18" charset="0"/>
              </a:rPr>
              <a:t>To bind Nginx to IPv6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Modify the </a:t>
            </a:r>
            <a:r>
              <a:rPr lang="en-US" sz="2800" dirty="0" err="1">
                <a:latin typeface="Garamond" panose="02020404030301010803" pitchFamily="18" charset="0"/>
              </a:rPr>
              <a:t>ports.conf</a:t>
            </a:r>
            <a:r>
              <a:rPr lang="en-US" sz="2800" dirty="0">
                <a:latin typeface="Garamond" panose="02020404030301010803" pitchFamily="18" charset="0"/>
              </a:rPr>
              <a:t> file and potentially your server block configurations. Edit </a:t>
            </a:r>
            <a:r>
              <a:rPr lang="en-US" sz="2800" dirty="0" err="1">
                <a:latin typeface="Garamond" panose="02020404030301010803" pitchFamily="18" charset="0"/>
              </a:rPr>
              <a:t>ports.conf</a:t>
            </a:r>
            <a:r>
              <a:rPr lang="en-US" sz="2800" dirty="0">
                <a:latin typeface="Garamond" panose="02020404030301010803" pitchFamily="18" charset="0"/>
              </a:rPr>
              <a:t>.</a:t>
            </a:r>
          </a:p>
          <a:p>
            <a:r>
              <a:rPr lang="en-US" sz="2800" dirty="0">
                <a:latin typeface="Garamond"/>
              </a:rPr>
              <a:t> 	 </a:t>
            </a:r>
            <a:r>
              <a:rPr lang="fr-FR" sz="2800" dirty="0" err="1">
                <a:latin typeface="Garamond"/>
              </a:rPr>
              <a:t>sudo</a:t>
            </a:r>
            <a:r>
              <a:rPr lang="fr-FR" sz="2800" dirty="0">
                <a:latin typeface="Garamond"/>
              </a:rPr>
              <a:t> nano /</a:t>
            </a:r>
            <a:r>
              <a:rPr lang="fr-FR" sz="2800" dirty="0" err="1">
                <a:latin typeface="Garamond"/>
              </a:rPr>
              <a:t>etc</a:t>
            </a:r>
            <a:r>
              <a:rPr lang="fr-FR" sz="2800" dirty="0">
                <a:latin typeface="Garamond"/>
              </a:rPr>
              <a:t>/</a:t>
            </a:r>
            <a:r>
              <a:rPr lang="fr-FR" sz="2800" dirty="0" err="1">
                <a:latin typeface="Garamond"/>
              </a:rPr>
              <a:t>nginx</a:t>
            </a:r>
            <a:r>
              <a:rPr lang="fr-FR" sz="2800" dirty="0">
                <a:latin typeface="Garamond"/>
              </a:rPr>
              <a:t>/sites-</a:t>
            </a:r>
            <a:r>
              <a:rPr lang="fr-FR" sz="2800" dirty="0" err="1">
                <a:latin typeface="Garamond"/>
              </a:rPr>
              <a:t>available</a:t>
            </a:r>
            <a:r>
              <a:rPr lang="fr-FR" sz="2800" dirty="0">
                <a:latin typeface="Garamond"/>
              </a:rPr>
              <a:t>/default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To enable Nginx to listen on all available IPv4 and IPv6 addresses for port 80 (HTTP):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	Listen:80;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	Listen [::]:80;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For HTTPS (port 443):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	Listen 443 </a:t>
            </a:r>
            <a:r>
              <a:rPr lang="en-US" sz="2800" dirty="0" err="1">
                <a:latin typeface="Garamond" panose="02020404030301010803" pitchFamily="18" charset="0"/>
              </a:rPr>
              <a:t>ssl</a:t>
            </a:r>
            <a:r>
              <a:rPr lang="en-US" sz="2800" dirty="0">
                <a:latin typeface="Garamond" panose="02020404030301010803" pitchFamily="18" charset="0"/>
              </a:rPr>
              <a:t>;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    	Listen [::]:443 </a:t>
            </a:r>
            <a:r>
              <a:rPr lang="en-US" sz="2800" dirty="0" err="1">
                <a:latin typeface="Garamond" panose="02020404030301010803" pitchFamily="18" charset="0"/>
              </a:rPr>
              <a:t>ssl</a:t>
            </a:r>
            <a:r>
              <a:rPr lang="en-US" sz="2800" dirty="0">
                <a:latin typeface="Garamond" panose="02020404030301010803" pitchFamily="18" charset="0"/>
              </a:rPr>
              <a:t>;</a:t>
            </a:r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400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B7910-85A0-D5B3-D65D-53DAEB0DD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99BD5B8D-D37B-E324-5ECF-82051F9D756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A26C2200-2DB8-FE87-F4BC-F012CC101EE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6EB6F239-9AA0-B596-0CB7-A76438C0057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5E6DB9AF-CA08-3DAA-2050-D1F7CE6422C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D8D4BA54-1722-F997-D995-035896D8B7E4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81960EA-9473-1FE8-23AB-CB7B53040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5500"/>
            <a:ext cx="8229240" cy="795220"/>
          </a:xfrm>
        </p:spPr>
        <p:txBody>
          <a:bodyPr/>
          <a:lstStyle/>
          <a:p>
            <a:r>
              <a:rPr lang="en-US" b="1" dirty="0" err="1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VirtualHost</a:t>
            </a:r>
            <a:r>
              <a:rPr lang="en-US" b="1" dirty="0">
                <a:solidFill>
                  <a:srgbClr val="7030A0"/>
                </a:solidFill>
                <a:latin typeface="Garamond"/>
                <a:ea typeface="+mn-ea"/>
                <a:cs typeface="+mn-cs"/>
              </a:rPr>
              <a:t> / Server block Config for IPv6</a:t>
            </a:r>
            <a:endParaRPr lang="en-KE" b="1" dirty="0">
              <a:solidFill>
                <a:srgbClr val="7030A0"/>
              </a:solidFill>
              <a:latin typeface="Garamond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41E717-FF7C-A32E-5813-40F77C2654B3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9D9783-42A1-8909-E558-2EF0EA9B02A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2061000"/>
            <a:ext cx="8229600" cy="418812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Allows a single webserver to serve multiple web sites.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Garamond" panose="02020404030301010803" pitchFamily="18" charset="0"/>
              </a:rPr>
              <a:t>Apache </a:t>
            </a:r>
            <a:r>
              <a:rPr lang="en-US" sz="2800" b="1" dirty="0" err="1">
                <a:latin typeface="Garamond" panose="02020404030301010803" pitchFamily="18" charset="0"/>
              </a:rPr>
              <a:t>Virtualhost</a:t>
            </a:r>
            <a:r>
              <a:rPr lang="en-US" sz="2800" dirty="0">
                <a:latin typeface="Garamond" panose="02020404030301010803" pitchFamily="18" charset="0"/>
              </a:rPr>
              <a:t>:</a:t>
            </a:r>
          </a:p>
          <a:p>
            <a:r>
              <a:rPr lang="pt-BR" sz="2800" dirty="0">
                <a:latin typeface="Garamond" panose="02020404030301010803" pitchFamily="18" charset="0"/>
              </a:rPr>
              <a:t>&lt;VirtualHost *:80 [::]:80&gt;    </a:t>
            </a:r>
          </a:p>
          <a:p>
            <a:r>
              <a:rPr lang="pt-BR" sz="2800" dirty="0">
                <a:latin typeface="Garamond" panose="02020404030301010803" pitchFamily="18" charset="0"/>
              </a:rPr>
              <a:t>	ServerName </a:t>
            </a:r>
            <a:r>
              <a:rPr lang="pt-BR" sz="2800" dirty="0">
                <a:latin typeface="Garamond" panose="02020404030301010803" pitchFamily="18" charset="0"/>
                <a:hlinkClick r:id="rId5"/>
              </a:rPr>
              <a:t>www.example.com</a:t>
            </a:r>
            <a:endParaRPr lang="pt-BR" sz="2800" dirty="0">
              <a:latin typeface="Garamond" panose="02020404030301010803" pitchFamily="18" charset="0"/>
            </a:endParaRPr>
          </a:p>
          <a:p>
            <a:r>
              <a:rPr lang="pt-BR" sz="2800" dirty="0">
                <a:latin typeface="Garamond" panose="02020404030301010803" pitchFamily="18" charset="0"/>
              </a:rPr>
              <a:t>	DocumentRoot /var/www/html</a:t>
            </a:r>
          </a:p>
          <a:p>
            <a:r>
              <a:rPr lang="pt-BR" sz="2800" dirty="0">
                <a:latin typeface="Garamond" panose="02020404030301010803" pitchFamily="18" charset="0"/>
              </a:rPr>
              <a:t>&lt;/VirtualHost&gt;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Garamond" panose="02020404030301010803" pitchFamily="18" charset="0"/>
              </a:rPr>
              <a:t>Nginx Server block</a:t>
            </a:r>
            <a:r>
              <a:rPr lang="en-US" sz="2800" dirty="0">
                <a:latin typeface="Garamond" panose="02020404030301010803" pitchFamily="18" charset="0"/>
              </a:rPr>
              <a:t>: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server {  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	listen 80;   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	listen [::]:80;   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	</a:t>
            </a:r>
            <a:r>
              <a:rPr lang="en-US" sz="2800" dirty="0" err="1">
                <a:latin typeface="Garamond" panose="02020404030301010803" pitchFamily="18" charset="0"/>
              </a:rPr>
              <a:t>server_name</a:t>
            </a:r>
            <a:r>
              <a:rPr lang="en-US" sz="2800" dirty="0">
                <a:latin typeface="Garamond" panose="02020404030301010803" pitchFamily="18" charset="0"/>
              </a:rPr>
              <a:t> www.example.com;    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	root /var/www/html;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}</a:t>
            </a:r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25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F1E56-F76F-203D-3648-FBCA7C35A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57E25361-AAB5-B112-0342-8A26E211C07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7E6CB9AB-DFC6-01E8-5373-F8E2AE1362D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A6409C00-9E82-0AFD-FD92-65A3A199F02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5DA7F244-3F2D-6B9C-8AE5-703564D1168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2E3BE14D-68BF-8A72-E09E-EB8657E3E593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1BF9418-9250-13C0-4A87-A5E5FA4C9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6640"/>
            <a:ext cx="8229240" cy="676479"/>
          </a:xfrm>
        </p:spPr>
        <p:txBody>
          <a:bodyPr lIns="0" tIns="0" rIns="0" bIns="0" anchor="ctr">
            <a:no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 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SSL/TLS ️</a:t>
            </a:r>
            <a:br>
              <a:rPr lang="en-KE" dirty="0">
                <a:latin typeface="Garamond" panose="02020404030301010803" pitchFamily="18" charset="0"/>
              </a:rPr>
            </a:b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4D20DF-22FC-3FA2-C326-633AAB89974A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DFEA0D-4C17-9834-C434-ACFD9B676D8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199" y="1316736"/>
            <a:ext cx="5151285" cy="503834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b="1" dirty="0">
                <a:latin typeface="Garamond" panose="02020404030301010803" pitchFamily="18" charset="0"/>
              </a:rPr>
              <a:t>SSL</a:t>
            </a:r>
            <a:r>
              <a:rPr lang="en-GB" altLang="en-US" sz="2800" dirty="0">
                <a:latin typeface="Garamond" panose="02020404030301010803" pitchFamily="18" charset="0"/>
              </a:rPr>
              <a:t> – a standard for encrypted client/server communication between web server and web client, it verifies the security and authenticity of the interaction.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Garamond" panose="02020404030301010803" pitchFamily="18" charset="0"/>
              </a:rPr>
              <a:t>It utilizes several standard network security techniques including  public keys, symmetric keys, and certificates. Websites commonly use SSL for encryption of separate information.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TLS (Transport Layer Security) - a newer/upgraded version of SSL. TLS is used more and has replaced SSL, but SSL still is a more common term </a:t>
            </a:r>
            <a:r>
              <a:rPr lang="en-GB" dirty="0" err="1">
                <a:latin typeface="Garamond" panose="02020404030301010803" pitchFamily="18" charset="0"/>
              </a:rPr>
              <a:t>i</a:t>
            </a:r>
            <a:r>
              <a:rPr lang="en-GB" dirty="0">
                <a:latin typeface="Garamond" panose="02020404030301010803" pitchFamily="18" charset="0"/>
              </a:rPr>
              <a:t>. </a:t>
            </a:r>
            <a:endParaRPr lang="en-GB" altLang="en-US" dirty="0"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 b="1" dirty="0">
                <a:latin typeface="Garamond" panose="02020404030301010803" pitchFamily="18" charset="0"/>
              </a:rPr>
              <a:t>HTTPS </a:t>
            </a:r>
            <a:r>
              <a:rPr lang="en-GB" altLang="en-US" sz="2800" dirty="0">
                <a:latin typeface="Garamond" panose="02020404030301010803" pitchFamily="18" charset="0"/>
              </a:rPr>
              <a:t>– HTTP over SSL, port 443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 dirty="0">
              <a:latin typeface="Garamond" panose="02020404030301010803" pitchFamily="18" charset="0"/>
            </a:endParaRPr>
          </a:p>
          <a:p>
            <a:endParaRPr lang="en-KE" sz="28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7EF8678-EB27-7073-14BF-75B7059AD9C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764342" y="1219680"/>
            <a:ext cx="3007975" cy="4026600"/>
          </a:xfrm>
        </p:spPr>
        <p:txBody>
          <a:bodyPr/>
          <a:lstStyle/>
          <a:p>
            <a:pPr marL="0" indent="0">
              <a:buNone/>
            </a:pPr>
            <a:endParaRPr lang="en-GB" b="1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7030A0"/>
                </a:solidFill>
                <a:latin typeface="Garamond" panose="02020404030301010803" pitchFamily="18" charset="0"/>
              </a:rPr>
              <a:t>HTTP VS HTTPS</a:t>
            </a:r>
            <a:endParaRPr lang="en-KE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pic>
        <p:nvPicPr>
          <p:cNvPr id="1034" name="Picture 10" descr="Understanding SSL Encryption: Securing ...">
            <a:extLst>
              <a:ext uri="{FF2B5EF4-FFF2-40B4-BE49-F238E27FC236}">
                <a16:creationId xmlns:a16="http://schemas.microsoft.com/office/drawing/2014/main" id="{DEFE55F3-B7F0-C343-7AD8-CB522644A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908" y="2542831"/>
            <a:ext cx="3250491" cy="170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203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ED588-C714-5A6E-6476-6308F2F06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>
            <a:extLst>
              <a:ext uri="{FF2B5EF4-FFF2-40B4-BE49-F238E27FC236}">
                <a16:creationId xmlns:a16="http://schemas.microsoft.com/office/drawing/2014/main" id="{1CA1EF2C-22BB-9F2B-B196-A5FA7F4A887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2560" y="1620720"/>
            <a:ext cx="4567463" cy="3986396"/>
          </a:xfrm>
          <a:prstGeom prst="rect">
            <a:avLst/>
          </a:prstGeom>
          <a:ln>
            <a:noFill/>
          </a:ln>
        </p:spPr>
      </p:pic>
      <p:sp>
        <p:nvSpPr>
          <p:cNvPr id="95" name="CustomShape 1">
            <a:extLst>
              <a:ext uri="{FF2B5EF4-FFF2-40B4-BE49-F238E27FC236}">
                <a16:creationId xmlns:a16="http://schemas.microsoft.com/office/drawing/2014/main" id="{605D37C5-ED8A-FFB5-FCF1-26897EE6456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>
            <a:extLst>
              <a:ext uri="{FF2B5EF4-FFF2-40B4-BE49-F238E27FC236}">
                <a16:creationId xmlns:a16="http://schemas.microsoft.com/office/drawing/2014/main" id="{F37B378A-F42E-5A22-EB74-D0CE4A647A1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>
            <a:extLst>
              <a:ext uri="{FF2B5EF4-FFF2-40B4-BE49-F238E27FC236}">
                <a16:creationId xmlns:a16="http://schemas.microsoft.com/office/drawing/2014/main" id="{CA4F10C3-0FD1-59F3-194F-636E7707527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>
            <a:extLst>
              <a:ext uri="{FF2B5EF4-FFF2-40B4-BE49-F238E27FC236}">
                <a16:creationId xmlns:a16="http://schemas.microsoft.com/office/drawing/2014/main" id="{AE6B1A10-F579-C848-681F-3E685DEA83AD}"/>
              </a:ext>
            </a:extLst>
          </p:cNvPr>
          <p:cNvSpPr txBox="1"/>
          <p:nvPr/>
        </p:nvSpPr>
        <p:spPr>
          <a:xfrm>
            <a:off x="5022936" y="1692720"/>
            <a:ext cx="2749103" cy="3945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BC4D4E-8FF4-1E6A-09DC-1172F0244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>
            <a:no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 </a:t>
            </a:r>
            <a:br>
              <a:rPr lang="en-US" dirty="0">
                <a:latin typeface="Garamond" panose="02020404030301010803" pitchFamily="18" charset="0"/>
              </a:rPr>
            </a:br>
            <a:r>
              <a:rPr lang="en-US" sz="4000" b="1" dirty="0">
                <a:solidFill>
                  <a:srgbClr val="7030A0"/>
                </a:solidFill>
                <a:latin typeface="Garamond" panose="02020404030301010803" pitchFamily="18" charset="0"/>
                <a:ea typeface="+mn-ea"/>
                <a:cs typeface="+mn-cs"/>
              </a:rPr>
              <a:t>Key differences</a:t>
            </a:r>
            <a:br>
              <a:rPr lang="en-KE" dirty="0">
                <a:latin typeface="Garamond" panose="02020404030301010803" pitchFamily="18" charset="0"/>
              </a:rPr>
            </a:b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9D687E-3B7D-6AE9-B469-1C808AF66E52}"/>
              </a:ext>
            </a:extLst>
          </p:cNvPr>
          <p:cNvSpPr txBox="1"/>
          <p:nvPr/>
        </p:nvSpPr>
        <p:spPr>
          <a:xfrm>
            <a:off x="4726688" y="1397523"/>
            <a:ext cx="4287588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4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243F9E-36D4-BC34-6416-00CCA7B4027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 dirty="0">
              <a:latin typeface="Garamond" panose="02020404030301010803" pitchFamily="18" charset="0"/>
            </a:endParaRPr>
          </a:p>
          <a:p>
            <a:endParaRPr lang="en-KE" sz="2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2CFAB5-8662-ECD7-4F93-BA5E722E1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339980"/>
              </p:ext>
            </p:extLst>
          </p:nvPr>
        </p:nvGraphicFramePr>
        <p:xfrm>
          <a:off x="548640" y="1130300"/>
          <a:ext cx="8137800" cy="5699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94760">
                  <a:extLst>
                    <a:ext uri="{9D8B030D-6E8A-4147-A177-3AD203B41FA5}">
                      <a16:colId xmlns:a16="http://schemas.microsoft.com/office/drawing/2014/main" val="3168819312"/>
                    </a:ext>
                  </a:extLst>
                </a:gridCol>
                <a:gridCol w="4343040">
                  <a:extLst>
                    <a:ext uri="{9D8B030D-6E8A-4147-A177-3AD203B41FA5}">
                      <a16:colId xmlns:a16="http://schemas.microsoft.com/office/drawing/2014/main" val="2192547480"/>
                    </a:ext>
                  </a:extLst>
                </a:gridCol>
              </a:tblGrid>
              <a:tr h="481140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HTTP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HTTPS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44162"/>
                  </a:ext>
                </a:extLst>
              </a:tr>
              <a:tr h="1262993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Insecure; data vulnerable to interception and tampering.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dirty="0">
                          <a:latin typeface="Garamond" panose="02020404030301010803" pitchFamily="18" charset="0"/>
                        </a:rPr>
                        <a:t>Secure; encrypts data, safeguards against eavesdropping and tampering.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46589786"/>
                  </a:ext>
                </a:extLst>
              </a:tr>
              <a:tr h="872067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Lacks encryption; data easily intercepted and read.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dirty="0">
                          <a:latin typeface="Garamond" panose="02020404030301010803" pitchFamily="18" charset="0"/>
                        </a:rPr>
                        <a:t>Encrypts with SSL/TLS; ensures secure communication.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835453"/>
                  </a:ext>
                </a:extLst>
              </a:tr>
              <a:tr h="1262993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Lacks server authentication; vulnerable to man-in-the middle attacks.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SSL/TLS provides server authentication reducing fishing risks. 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276748"/>
                  </a:ext>
                </a:extLst>
              </a:tr>
              <a:tr h="872067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Typically uses port 80 for communication.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Typically uses port 443 for secure communication.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458326"/>
                  </a:ext>
                </a:extLst>
              </a:tr>
              <a:tr h="481140"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Decreases website ranking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>
                          <a:latin typeface="Garamond" panose="02020404030301010803" pitchFamily="18" charset="0"/>
                        </a:rPr>
                        <a:t>Improves website legitimacy/ Site engine performance.</a:t>
                      </a:r>
                      <a:endParaRPr lang="en-KE" sz="2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9303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FD34AA0-66E2-301A-0018-47745B0B5A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8801" y="1427565"/>
            <a:ext cx="1314875" cy="3920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32F612-95F5-1B99-FA11-1365C2618D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5468" y="1402344"/>
            <a:ext cx="1425004" cy="40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9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8c89998-82d1-4128-ac1d-207564457bf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8F6C1CFC380949BEC788BA58DB7061" ma:contentTypeVersion="10" ma:contentTypeDescription="Create a new document." ma:contentTypeScope="" ma:versionID="da0ef4d26fccd3e2490d78bdd0bf8d93">
  <xsd:schema xmlns:xsd="http://www.w3.org/2001/XMLSchema" xmlns:xs="http://www.w3.org/2001/XMLSchema" xmlns:p="http://schemas.microsoft.com/office/2006/metadata/properties" xmlns:ns3="68c89998-82d1-4128-ac1d-207564457bf8" xmlns:ns4="28d59f58-bf52-4fd4-97d1-0d5af4e08db1" targetNamespace="http://schemas.microsoft.com/office/2006/metadata/properties" ma:root="true" ma:fieldsID="f1ee2dec77c91490d75003f19ac033c3" ns3:_="" ns4:_="">
    <xsd:import namespace="68c89998-82d1-4128-ac1d-207564457bf8"/>
    <xsd:import namespace="28d59f58-bf52-4fd4-97d1-0d5af4e08db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c89998-82d1-4128-ac1d-207564457b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59f58-bf52-4fd4-97d1-0d5af4e08db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944EAD-7896-4EA0-832F-CE7983A35EF2}">
  <ds:schemaRefs>
    <ds:schemaRef ds:uri="http://schemas.microsoft.com/office/2006/documentManagement/types"/>
    <ds:schemaRef ds:uri="http://schemas.openxmlformats.org/package/2006/metadata/core-properties"/>
    <ds:schemaRef ds:uri="68c89998-82d1-4128-ac1d-207564457bf8"/>
    <ds:schemaRef ds:uri="http://purl.org/dc/terms/"/>
    <ds:schemaRef ds:uri="http://purl.org/dc/dcmitype/"/>
    <ds:schemaRef ds:uri="28d59f58-bf52-4fd4-97d1-0d5af4e08db1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7755CE4-7375-465D-971A-CD673E1B00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24D725-B0B8-4D02-B7D3-06613C5F02BA}">
  <ds:schemaRefs>
    <ds:schemaRef ds:uri="28d59f58-bf52-4fd4-97d1-0d5af4e08db1"/>
    <ds:schemaRef ds:uri="68c89998-82d1-4128-ac1d-207564457bf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5da8e6d1-3490-4b80-a7e7-0f351c4b685d}" enabled="0" method="" siteId="{5da8e6d1-3490-4b80-a7e7-0f351c4b68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11762</TotalTime>
  <Words>1347</Words>
  <Application>Microsoft Office PowerPoint</Application>
  <PresentationFormat>On-screen Show (4:3)</PresentationFormat>
  <Paragraphs>154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Arial</vt:lpstr>
      <vt:lpstr>Calibri</vt:lpstr>
      <vt:lpstr>Garamond</vt:lpstr>
      <vt:lpstr>Symbol</vt:lpstr>
      <vt:lpstr>Times New Roman</vt:lpstr>
      <vt:lpstr>Wingdings</vt:lpstr>
      <vt:lpstr>Office Theme</vt:lpstr>
      <vt:lpstr>Office Theme</vt:lpstr>
      <vt:lpstr>PowerPoint Presentation</vt:lpstr>
      <vt:lpstr>WEB SERVER</vt:lpstr>
      <vt:lpstr>STRUCTURE OF WEB SERVER</vt:lpstr>
      <vt:lpstr>Apache/ Nginx (Engine-X) </vt:lpstr>
      <vt:lpstr>Apache binding to both IPv4 and IPv6 </vt:lpstr>
      <vt:lpstr>Nginx binding to both IPv4 and IPv6 </vt:lpstr>
      <vt:lpstr>VirtualHost / Server block Config for IPv6</vt:lpstr>
      <vt:lpstr>  SSL/TLS ️ </vt:lpstr>
      <vt:lpstr>  Key differences </vt:lpstr>
      <vt:lpstr> How Does SSL Work?</vt:lpstr>
      <vt:lpstr> Certificate Authority (CA) </vt:lpstr>
      <vt:lpstr> Let’s Encrypt </vt:lpstr>
      <vt:lpstr>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Anne Inapat</cp:lastModifiedBy>
  <cp:revision>125</cp:revision>
  <dcterms:created xsi:type="dcterms:W3CDTF">2014-09-16T18:56:59Z</dcterms:created>
  <dcterms:modified xsi:type="dcterms:W3CDTF">2025-09-12T13:24:33Z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0x010100B38F6C1CFC380949BEC788BA58DB7061</vt:lpwstr>
  </property>
</Properties>
</file>